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7" r:id="rId5"/>
    <p:sldId id="258" r:id="rId6"/>
    <p:sldId id="264" r:id="rId7"/>
    <p:sldId id="260" r:id="rId8"/>
    <p:sldId id="261" r:id="rId9"/>
    <p:sldId id="263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BFD"/>
    <a:srgbClr val="293F7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94" autoAdjust="0"/>
  </p:normalViewPr>
  <p:slideViewPr>
    <p:cSldViewPr snapToGrid="0">
      <p:cViewPr varScale="1">
        <p:scale>
          <a:sx n="94" d="100"/>
          <a:sy n="94" d="100"/>
        </p:scale>
        <p:origin x="48" y="6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2B1E2-43D1-4463-A545-5AF132A26300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329A3-1AC5-4998-AFFC-581572EC29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827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95437" y="4358244"/>
            <a:ext cx="9901239" cy="783772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400" i="1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/>
              <a:t>Add presenter &amp; affiliation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 hasCustomPrompt="1"/>
          </p:nvPr>
        </p:nvSpPr>
        <p:spPr>
          <a:xfrm>
            <a:off x="1595438" y="1233488"/>
            <a:ext cx="9901238" cy="276849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presentation title</a:t>
            </a:r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115888"/>
            <a:ext cx="10801351" cy="6842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Add conference name, when &amp; where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930A883-9FA9-475E-A33E-385807E8FFAE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91341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 hasCustomPrompt="1"/>
          </p:nvPr>
        </p:nvSpPr>
        <p:spPr>
          <a:xfrm>
            <a:off x="695325" y="1233489"/>
            <a:ext cx="10801351" cy="1566862"/>
          </a:xfrm>
        </p:spPr>
        <p:txBody>
          <a:bodyPr>
            <a:norm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section title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3403-4F15-42F7-893B-7410FB4F0CD3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67472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slide title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 userDrawn="1">
            <p:ph sz="quarter" idx="10" hasCustomPrompt="1"/>
          </p:nvPr>
        </p:nvSpPr>
        <p:spPr>
          <a:xfrm>
            <a:off x="695325" y="1233487"/>
            <a:ext cx="10801350" cy="500380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content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30C912C-96AD-4C93-8523-39D0DEAC08E9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789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95325" y="1233488"/>
            <a:ext cx="5221288" cy="5003801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Add content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388" y="1233487"/>
            <a:ext cx="5221287" cy="50038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Add content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slide title</a:t>
            </a:r>
            <a:endParaRPr lang="en-GB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5228-72FB-4E7E-9534-3FB1EEB2DD70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0386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scree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dirty="0"/>
              <a:t>Click icon to add full-screen content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82ADC00-6820-42D1-9F75-4976F2DA9405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0279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9"/>
          <p:cNvSpPr>
            <a:spLocks noGrp="1"/>
          </p:cNvSpPr>
          <p:nvPr>
            <p:ph type="title" hasCustomPrompt="1"/>
          </p:nvPr>
        </p:nvSpPr>
        <p:spPr>
          <a:xfrm>
            <a:off x="1595438" y="115888"/>
            <a:ext cx="9217025" cy="9731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Thank you!!! / Contact info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2811295"/>
            <a:ext cx="6955175" cy="222763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400" b="0"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Add contact info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 hasCustomPrompt="1"/>
          </p:nvPr>
        </p:nvSpPr>
        <p:spPr>
          <a:xfrm>
            <a:off x="8822987" y="2821021"/>
            <a:ext cx="1989476" cy="221790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icon to add your photo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D627189-24FA-4DD2-B5F3-347FDB828EFA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5657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White"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3525" y="115888"/>
            <a:ext cx="10548938" cy="68421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GB" noProof="0" dirty="0"/>
              <a:t>Add slide title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11230450" y="6416675"/>
            <a:ext cx="842488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119063" y="6416675"/>
            <a:ext cx="8771599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5" y="1233488"/>
            <a:ext cx="1080135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5721" y="6416676"/>
            <a:ext cx="2189671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C73215B6-8881-462C-9B1E-9EEEB34495B5}" type="datetime4">
              <a:rPr lang="en-GB" smtClean="0"/>
              <a:t>03 August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1506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62" r:id="rId5"/>
    <p:sldLayoutId id="2147483664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Arial Narrow" panose="020B0606020202030204" pitchFamily="34" charset="0"/>
          <a:ea typeface="+mj-ea"/>
          <a:cs typeface="Calibri Light" panose="020F03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Wingdings" panose="05000000000000000000" pitchFamily="2" charset="2"/>
        <a:buNone/>
        <a:defRPr sz="4400" kern="1200">
          <a:solidFill>
            <a:schemeClr val="tx2"/>
          </a:solidFill>
          <a:latin typeface="+mn-lt"/>
          <a:ea typeface="+mn-ea"/>
          <a:cs typeface="+mn-cs"/>
        </a:defRPr>
      </a:lvl1pPr>
      <a:lvl2pPr marL="625475" indent="-354013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4000" kern="1200">
          <a:solidFill>
            <a:schemeClr val="tx2"/>
          </a:solidFill>
          <a:latin typeface="+mn-lt"/>
          <a:ea typeface="+mn-ea"/>
          <a:cs typeface="+mn-cs"/>
        </a:defRPr>
      </a:lvl2pPr>
      <a:lvl3pPr marL="898525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3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3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3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  <p15:guide id="2" pos="75">
          <p15:clr>
            <a:srgbClr val="F26B43"/>
          </p15:clr>
        </p15:guide>
        <p15:guide id="3" orient="horz" pos="73">
          <p15:clr>
            <a:srgbClr val="F26B43"/>
          </p15:clr>
        </p15:guide>
        <p15:guide id="4" pos="7605">
          <p15:clr>
            <a:srgbClr val="F26B43"/>
          </p15:clr>
        </p15:guide>
        <p15:guide id="5" orient="horz" pos="504">
          <p15:clr>
            <a:srgbClr val="F26B43"/>
          </p15:clr>
        </p15:guide>
        <p15:guide id="6" pos="166">
          <p15:clr>
            <a:srgbClr val="F26B43"/>
          </p15:clr>
        </p15:guide>
        <p15:guide id="7" pos="438">
          <p15:clr>
            <a:srgbClr val="F26B43"/>
          </p15:clr>
        </p15:guide>
        <p15:guide id="8" orient="horz" pos="777">
          <p15:clr>
            <a:srgbClr val="F26B43"/>
          </p15:clr>
        </p15:guide>
        <p15:guide id="9" pos="6811">
          <p15:clr>
            <a:srgbClr val="F26B43"/>
          </p15:clr>
        </p15:guide>
        <p15:guide id="10" pos="7242">
          <p15:clr>
            <a:srgbClr val="F26B43"/>
          </p15:clr>
        </p15:guide>
        <p15:guide id="11" orient="horz" pos="4042">
          <p15:clr>
            <a:srgbClr val="F26B43"/>
          </p15:clr>
        </p15:guide>
        <p15:guide id="12" orient="horz" pos="3929">
          <p15:clr>
            <a:srgbClr val="F26B43"/>
          </p15:clr>
        </p15:guide>
        <p15:guide id="13" pos="1005">
          <p15:clr>
            <a:srgbClr val="F26B43"/>
          </p15:clr>
        </p15:guide>
        <p15:guide id="14" pos="3727">
          <p15:clr>
            <a:srgbClr val="F26B43"/>
          </p15:clr>
        </p15:guide>
        <p15:guide id="15" pos="39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70376" y="115886"/>
            <a:ext cx="10801351" cy="684212"/>
          </a:xfrm>
        </p:spPr>
        <p:txBody>
          <a:bodyPr>
            <a:normAutofit/>
          </a:bodyPr>
          <a:lstStyle/>
          <a:p>
            <a:r>
              <a:rPr lang="en-GB" dirty="0"/>
              <a:t>3</a:t>
            </a:r>
            <a:r>
              <a:rPr lang="hu-HU" dirty="0"/>
              <a:t>8</a:t>
            </a:r>
            <a:r>
              <a:rPr lang="en-GB" baseline="30000" dirty="0" err="1"/>
              <a:t>th</a:t>
            </a:r>
            <a:r>
              <a:rPr lang="en-GB" dirty="0"/>
              <a:t> ICTCT conference, </a:t>
            </a:r>
            <a:r>
              <a:rPr lang="hu-HU" dirty="0"/>
              <a:t>22</a:t>
            </a:r>
            <a:r>
              <a:rPr lang="en-GB" dirty="0"/>
              <a:t>–</a:t>
            </a:r>
            <a:r>
              <a:rPr lang="hu-HU" dirty="0"/>
              <a:t>23</a:t>
            </a:r>
            <a:r>
              <a:rPr lang="en-GB" dirty="0"/>
              <a:t> October 202</a:t>
            </a:r>
            <a:r>
              <a:rPr lang="hu-HU" dirty="0"/>
              <a:t>6</a:t>
            </a:r>
            <a:r>
              <a:rPr lang="en-GB" dirty="0"/>
              <a:t>, </a:t>
            </a:r>
            <a:r>
              <a:rPr lang="hr-HR" dirty="0"/>
              <a:t>Zagreb</a:t>
            </a:r>
            <a:r>
              <a:rPr lang="en-GB" dirty="0"/>
              <a:t>, </a:t>
            </a:r>
            <a:r>
              <a:rPr lang="hr-HR" dirty="0"/>
              <a:t>Croatia</a:t>
            </a:r>
            <a:endParaRPr lang="en-GB" dirty="0"/>
          </a:p>
        </p:txBody>
      </p:sp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B25A0732-6EE9-976C-C453-C2A785D9FA5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02D7453-B0B6-4BE9-BB48-32BD6F5DA8CC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B9FC173F-B47A-9527-616B-D09CB86E620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61547" y="6416675"/>
            <a:ext cx="8771599" cy="325438"/>
          </a:xfrm>
        </p:spPr>
        <p:txBody>
          <a:bodyPr/>
          <a:lstStyle/>
          <a:p>
            <a:r>
              <a:rPr lang="en-US" sz="1600" dirty="0"/>
              <a:t>Road Safety in the Age of AI: Innovations, Challenges, and Opportunities</a:t>
            </a:r>
            <a:endParaRPr lang="en-GB" sz="1600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F8DD698-2940-5548-E86F-604064FF43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91CAFAC4-D7AB-9B0A-F9AD-C90E02B26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6047" y="0"/>
            <a:ext cx="3375953" cy="7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276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35DA22C8-734A-60BC-A4C7-8CAEB38EC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C8EF6-CE02-42EB-A803-BE0E06DC4E36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F728F9F8-9199-21FF-85D7-9E4662CB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2C0AA84F-5584-C6E6-8123-A11585CA8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DBD5B229-9419-0BC6-8B5D-9691415DB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6047" y="0"/>
            <a:ext cx="3375953" cy="7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27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3525" y="115888"/>
            <a:ext cx="7743653" cy="68421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86E0B26E-6EFD-A583-DF6B-1C763EBC7F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D96F944-E017-4EB1-AED9-E8FFCD344961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02EFA2E-7FF5-5D9B-4007-8C53C64FD0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3C48E22-41B6-A679-370A-E2DEA7FCD27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FC478137-259F-E9D7-90FC-21B1225CA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6047" y="0"/>
            <a:ext cx="3375953" cy="7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673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3525" y="115888"/>
            <a:ext cx="7768367" cy="68421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EA5B718C-7E3D-F0DE-0205-6ED48D4A1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08FD-E4D1-4379-B577-A44CAC22E7F7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27200E63-E5A5-2DA3-009D-E0FE990F0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E669059-8C43-2A8B-F85B-1E25EFA85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1082A2E4-4B86-BF35-E9C0-AAF660DA3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6047" y="0"/>
            <a:ext cx="3375953" cy="7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217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algn="l"/>
            <a:endParaRPr lang="en-GB" sz="3200" dirty="0"/>
          </a:p>
        </p:txBody>
      </p:sp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194792DE-DE54-2422-60FF-2A9FC6477FF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B7B3F01-811D-43C7-9732-46AF84DC2E18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ADA32EC2-67E6-5E4A-BC57-3B06E114F63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56ABB1F-2E7B-DAF8-0558-3227B275FA7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FC8FA4A7-CBE7-1F9B-7D3A-EB7501419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6047" y="0"/>
            <a:ext cx="3375953" cy="7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860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064" y="129711"/>
            <a:ext cx="7861883" cy="97313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C7E693C2-8516-23D6-667C-1A3D2D148B5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317A42C-B902-4D04-BEF4-1A2D02FEDF43}" type="datetime4">
              <a:rPr lang="en-GB" smtClean="0"/>
              <a:t>03 August 2026</a:t>
            </a:fld>
            <a:endParaRPr lang="en-GB" dirty="0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F0CAFAE1-A3A6-75F9-EEAB-7F55B2A1FFE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Road Safety in the Age of AI: Innovations, Challenges, and Opportunities</a:t>
            </a:r>
            <a:endParaRPr lang="en-GB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0963D4B-AA18-70DD-0E52-A53C5FFFED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/>
              <a:t>|  </a:t>
            </a:r>
            <a:fld id="{C19D5493-6A43-4680-9B78-D797452E81F7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4A5CA2BB-222B-F366-4A17-AEF451939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6047" y="0"/>
            <a:ext cx="3375953" cy="7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95932"/>
      </p:ext>
    </p:extLst>
  </p:cSld>
  <p:clrMapOvr>
    <a:masterClrMapping/>
  </p:clrMapOvr>
</p:sld>
</file>

<file path=ppt/theme/theme1.xml><?xml version="1.0" encoding="utf-8"?>
<a:theme xmlns:a="http://schemas.openxmlformats.org/drawingml/2006/main" name="ICTCT template">
  <a:themeElements>
    <a:clrScheme name="ICTCT colour palette">
      <a:dk1>
        <a:srgbClr val="293F7D"/>
      </a:dk1>
      <a:lt1>
        <a:srgbClr val="91B0C9"/>
      </a:lt1>
      <a:dk2>
        <a:srgbClr val="EAF3FA"/>
      </a:dk2>
      <a:lt2>
        <a:srgbClr val="FFFFFF"/>
      </a:lt2>
      <a:accent1>
        <a:srgbClr val="FFC000"/>
      </a:accent1>
      <a:accent2>
        <a:srgbClr val="ED7D31"/>
      </a:accent2>
      <a:accent3>
        <a:srgbClr val="70AD47"/>
      </a:accent3>
      <a:accent4>
        <a:srgbClr val="293F7D"/>
      </a:accent4>
      <a:accent5>
        <a:srgbClr val="91B0C9"/>
      </a:accent5>
      <a:accent6>
        <a:srgbClr val="EAF3FA"/>
      </a:accent6>
      <a:hlink>
        <a:srgbClr val="A5A5A5"/>
      </a:hlink>
      <a:folHlink>
        <a:srgbClr val="A5A5A5"/>
      </a:folHlink>
    </a:clrScheme>
    <a:fontScheme name="ICTCT font selection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CTCT_presentation_template_16x9.potx" id="{B4F22483-A1CB-4A4B-B704-AF3B464DC88D}" vid="{AEF2DA13-FEC6-4E0A-8FEB-0562004F974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5fec78a-a0fd-4252-a393-fdbbe739d348">
      <Terms xmlns="http://schemas.microsoft.com/office/infopath/2007/PartnerControls"/>
    </lcf76f155ced4ddcb4097134ff3c332f>
    <TaxCatchAll xmlns="f9302162-ff98-41a3-9ece-c8b9a369ac2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D73AF3E563EC24B97576BBBF243514F" ma:contentTypeVersion="10" ma:contentTypeDescription="Stvaranje novog dokumenta." ma:contentTypeScope="" ma:versionID="057dc865bf1378a185aa4c18f10a5039">
  <xsd:schema xmlns:xsd="http://www.w3.org/2001/XMLSchema" xmlns:xs="http://www.w3.org/2001/XMLSchema" xmlns:p="http://schemas.microsoft.com/office/2006/metadata/properties" xmlns:ns2="f5fec78a-a0fd-4252-a393-fdbbe739d348" xmlns:ns3="f9302162-ff98-41a3-9ece-c8b9a369ac28" targetNamespace="http://schemas.microsoft.com/office/2006/metadata/properties" ma:root="true" ma:fieldsID="e868cc94087c2a78634aa20f6a1c20c1" ns2:_="" ns3:_="">
    <xsd:import namespace="f5fec78a-a0fd-4252-a393-fdbbe739d348"/>
    <xsd:import namespace="f9302162-ff98-41a3-9ece-c8b9a369ac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fec78a-a0fd-4252-a393-fdbbe739d3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Oznake slika" ma:readOnly="false" ma:fieldId="{5cf76f15-5ced-4ddc-b409-7134ff3c332f}" ma:taxonomyMulti="true" ma:sspId="6757d6a1-fa1d-432d-8c38-102514a22a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302162-ff98-41a3-9ece-c8b9a369ac2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ce1d243-2728-4961-b3ab-31161f552805}" ma:internalName="TaxCatchAll" ma:showField="CatchAllData" ma:web="f9302162-ff98-41a3-9ece-c8b9a369ac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682677-86F6-4BE0-9FE6-22D8A655D56C}">
  <ds:schemaRefs>
    <ds:schemaRef ds:uri="http://purl.org/dc/terms/"/>
    <ds:schemaRef ds:uri="http://purl.org/dc/dcmitype/"/>
    <ds:schemaRef ds:uri="74f8e5bc-04da-4de3-8b91-fe5e6c5fa7f0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1ee26268-583f-4e78-9856-ff32e0b4ad2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B276938-5781-4A5B-A3D5-AD6A132716E9}"/>
</file>

<file path=customXml/itemProps3.xml><?xml version="1.0" encoding="utf-8"?>
<ds:datastoreItem xmlns:ds="http://schemas.openxmlformats.org/officeDocument/2006/customXml" ds:itemID="{DBA07E2F-A5BC-455F-8DF2-7C9CE776E7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44</TotalTime>
  <Words>118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Calibri</vt:lpstr>
      <vt:lpstr>Wingdings</vt:lpstr>
      <vt:lpstr>ICTCT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Aliaksei Laureshyn</dc:creator>
  <cp:lastModifiedBy>Dario Babić</cp:lastModifiedBy>
  <cp:revision>9</cp:revision>
  <dcterms:created xsi:type="dcterms:W3CDTF">2023-10-10T14:20:05Z</dcterms:created>
  <dcterms:modified xsi:type="dcterms:W3CDTF">2026-08-03T12:17:50Z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0x0101004D73AF3E563EC24B97576BBBF243514F</vt:lpwstr>
  </property>
</Properties>
</file>